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UDfNmgpqX+JNA6HmPXzBMvBS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1A5436-F1E6-4993-9395-A8C5147275C4}">
  <a:tblStyle styleId="{CB1A5436-F1E6-4993-9395-A8C5147275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d7eb6f2c7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7d7eb6f2c7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d7eb6f2c7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7d7eb6f2c7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d7eb6f2c7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7d7eb6f2c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d7eb6f2c7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d7eb6f2c7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d7eb6f2c7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7d7eb6f2c7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d7eb6f2c7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d7eb6f2c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d7eb6f2c7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d7eb6f2c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d7eb6f2c7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7d7eb6f2c7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d7eb6f2c7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7d7eb6f2c7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d7eb6f2c7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d7eb6f2c7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d7eb6f2c7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7d7eb6f2c7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d7eb6f2c7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7d7eb6f2c7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d7eb6f2c7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7d7eb6f2c7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d7eb6f2c7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7d7eb6f2c7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d7eb6f2c7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7d7eb6f2c7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d7eb6f2c7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d7eb6f2c7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d7eb6f2c7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7d7eb6f2c7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d7eb6f2c7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d7eb6f2c7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d7eb6f2c7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7d7eb6f2c7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;p2" id="10" name="Google Shape;1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917" y="-13437"/>
            <a:ext cx="9179833" cy="68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792249" y="5698975"/>
            <a:ext cx="5051401" cy="1056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b="1" sz="2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b="1" sz="21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b="1" sz="21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b="1" sz="21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b="1" sz="2100">
                <a:solidFill>
                  <a:srgbClr val="FFFFFF"/>
                </a:solidFill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" name="Google Shape;12;p36"/>
          <p:cNvSpPr txBox="1"/>
          <p:nvPr>
            <p:ph type="title"/>
          </p:nvPr>
        </p:nvSpPr>
        <p:spPr>
          <a:xfrm>
            <a:off x="792249" y="2562125"/>
            <a:ext cx="8183101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Roboto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45"/>
          <p:cNvSpPr/>
          <p:nvPr/>
        </p:nvSpPr>
        <p:spPr>
          <a:xfrm>
            <a:off x="606200" y="1616749"/>
            <a:ext cx="7938600" cy="475320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5"/>
          <p:cNvSpPr txBox="1"/>
          <p:nvPr>
            <p:ph idx="1" type="body"/>
          </p:nvPr>
        </p:nvSpPr>
        <p:spPr>
          <a:xfrm>
            <a:off x="805350" y="1763228"/>
            <a:ext cx="8226301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>
  <p:cSld name="CUSTOM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46"/>
          <p:cNvSpPr/>
          <p:nvPr/>
        </p:nvSpPr>
        <p:spPr>
          <a:xfrm>
            <a:off x="606200" y="1616749"/>
            <a:ext cx="7938600" cy="4753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6"/>
          <p:cNvSpPr txBox="1"/>
          <p:nvPr>
            <p:ph idx="1" type="body"/>
          </p:nvPr>
        </p:nvSpPr>
        <p:spPr>
          <a:xfrm>
            <a:off x="729150" y="1763228"/>
            <a:ext cx="8226301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urier New"/>
              <a:buNone/>
              <a:defRPr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urier New"/>
              <a:buNone/>
              <a:defRPr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urier New"/>
              <a:buNone/>
              <a:defRPr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urier New"/>
              <a:buNone/>
              <a:defRPr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urier New"/>
              <a:buNone/>
              <a:defRPr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>
  <p:cSld name="CUSTOM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" type="body"/>
          </p:nvPr>
        </p:nvSpPr>
        <p:spPr>
          <a:xfrm>
            <a:off x="530000" y="1747174"/>
            <a:ext cx="7862400" cy="960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defRPr sz="1500"/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7" name="Google Shape;57;p47"/>
          <p:cNvSpPr/>
          <p:nvPr/>
        </p:nvSpPr>
        <p:spPr>
          <a:xfrm>
            <a:off x="606200" y="2858974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7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">
  <p:cSld name="CUSTOM_4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48"/>
          <p:cNvSpPr/>
          <p:nvPr/>
        </p:nvSpPr>
        <p:spPr>
          <a:xfrm>
            <a:off x="362299" y="1616749"/>
            <a:ext cx="4748702" cy="475320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8"/>
          <p:cNvSpPr txBox="1"/>
          <p:nvPr>
            <p:ph idx="1" type="body"/>
          </p:nvPr>
        </p:nvSpPr>
        <p:spPr>
          <a:xfrm>
            <a:off x="500550" y="1763224"/>
            <a:ext cx="4428600" cy="460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/>
          <p:nvPr>
            <p:ph type="title"/>
          </p:nvPr>
        </p:nvSpPr>
        <p:spPr>
          <a:xfrm>
            <a:off x="500550" y="2485475"/>
            <a:ext cx="7935301" cy="11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Roboto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/>
          <p:nvPr>
            <p:ph type="title"/>
          </p:nvPr>
        </p:nvSpPr>
        <p:spPr>
          <a:xfrm>
            <a:off x="500550" y="1094950"/>
            <a:ext cx="8520601" cy="264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" type="body"/>
          </p:nvPr>
        </p:nvSpPr>
        <p:spPr>
          <a:xfrm>
            <a:off x="500550" y="609749"/>
            <a:ext cx="7796701" cy="1056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Roboto"/>
              <a:buNone/>
              <a:defRPr>
                <a:solidFill>
                  <a:srgbClr val="013D8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Roboto"/>
              <a:buNone/>
              <a:defRPr>
                <a:solidFill>
                  <a:srgbClr val="013D85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Roboto"/>
              <a:buNone/>
              <a:defRPr>
                <a:solidFill>
                  <a:srgbClr val="013D85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Roboto"/>
              <a:buNone/>
              <a:defRPr>
                <a:solidFill>
                  <a:srgbClr val="013D85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Roboto"/>
              <a:buNone/>
              <a:defRPr>
                <a:solidFill>
                  <a:srgbClr val="013D85"/>
                </a:solidFill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>
  <p:cSld name="CUSTOM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9;p6" id="25" name="Google Shape;2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0"/>
          <p:cNvSpPr txBox="1"/>
          <p:nvPr>
            <p:ph type="title"/>
          </p:nvPr>
        </p:nvSpPr>
        <p:spPr>
          <a:xfrm>
            <a:off x="956224" y="528525"/>
            <a:ext cx="7706102" cy="545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Roboto"/>
              <a:buNone/>
              <a:defRPr sz="4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500550" y="1901957"/>
            <a:ext cx="8520601" cy="45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4348974" y="2694775"/>
            <a:ext cx="4391702" cy="783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Font typeface="Roboto"/>
              <a:buNone/>
              <a:defRPr b="1" sz="1900">
                <a:solidFill>
                  <a:srgbClr val="013D8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Font typeface="Roboto"/>
              <a:buNone/>
              <a:defRPr b="1" sz="1900">
                <a:solidFill>
                  <a:srgbClr val="013D85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Font typeface="Roboto"/>
              <a:buNone/>
              <a:defRPr b="1" sz="1900">
                <a:solidFill>
                  <a:srgbClr val="013D85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Font typeface="Roboto"/>
              <a:buNone/>
              <a:defRPr b="1" sz="1900">
                <a:solidFill>
                  <a:srgbClr val="013D85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Font typeface="Roboto"/>
              <a:buNone/>
              <a:defRPr b="1" sz="1900">
                <a:solidFill>
                  <a:srgbClr val="013D85"/>
                </a:solidFill>
              </a:defRPr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3"/>
          <p:cNvSpPr txBox="1"/>
          <p:nvPr>
            <p:ph type="title"/>
          </p:nvPr>
        </p:nvSpPr>
        <p:spPr>
          <a:xfrm>
            <a:off x="609074" y="1627833"/>
            <a:ext cx="4045201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609074" y="3888282"/>
            <a:ext cx="4045201" cy="1646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500550" y="440980"/>
            <a:ext cx="8520601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  <a:defRPr b="1" i="0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500550" y="1901957"/>
            <a:ext cx="8520601" cy="45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6550" lvl="1" marL="9144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6550" lvl="3" marL="18288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6550" lvl="4" marL="22860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6550" lvl="5" marL="2743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684345" y="6320774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4294967295" type="subTitle"/>
          </p:nvPr>
        </p:nvSpPr>
        <p:spPr>
          <a:xfrm>
            <a:off x="792250" y="5698975"/>
            <a:ext cx="5051400" cy="1056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otus.ru</a:t>
            </a:r>
            <a:endParaRPr/>
          </a:p>
        </p:txBody>
      </p:sp>
      <p:sp>
        <p:nvSpPr>
          <p:cNvPr id="69" name="Google Shape;69;p1"/>
          <p:cNvSpPr txBox="1"/>
          <p:nvPr>
            <p:ph idx="4294967295" type="ctrTitle"/>
          </p:nvPr>
        </p:nvSpPr>
        <p:spPr>
          <a:xfrm>
            <a:off x="792249" y="2562125"/>
            <a:ext cx="81831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Roboto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Roboto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d7eb6f2c7_0_5"/>
          <p:cNvSpPr txBox="1"/>
          <p:nvPr>
            <p:ph type="title"/>
          </p:nvPr>
        </p:nvSpPr>
        <p:spPr>
          <a:xfrm>
            <a:off x="500549" y="440980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Кривая ML проекта</a:t>
            </a:r>
            <a:endParaRPr/>
          </a:p>
        </p:txBody>
      </p:sp>
      <p:pic>
        <p:nvPicPr>
          <p:cNvPr id="148" name="Google Shape;148;g27d7eb6f2c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843"/>
            <a:ext cx="9144003" cy="474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type="title"/>
          </p:nvPr>
        </p:nvSpPr>
        <p:spPr>
          <a:xfrm>
            <a:off x="956224" y="528525"/>
            <a:ext cx="7706102" cy="545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Roboto"/>
              <a:buNone/>
            </a:pPr>
            <a:r>
              <a:rPr lang="en-US"/>
              <a:t>Качественная</a:t>
            </a:r>
            <a:r>
              <a:rPr lang="en-US" sz="4900">
                <a:solidFill>
                  <a:srgbClr val="FFFFFF"/>
                </a:solidFill>
              </a:rPr>
              <a:t> </a:t>
            </a:r>
            <a:r>
              <a:rPr lang="en-US"/>
              <a:t>оценка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d7eb6f2c7_0_15"/>
          <p:cNvSpPr txBox="1"/>
          <p:nvPr/>
        </p:nvSpPr>
        <p:spPr>
          <a:xfrm>
            <a:off x="579900" y="1755150"/>
            <a:ext cx="79842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Качество документации модели.</a:t>
            </a: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Для обеспечения воспроизводимости модели необходима хорошая документация.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Оценить качество документации можно, определив, насколько хорошо задокументированы: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задачи, решаемые моделью;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пайплайн работы модели;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параметры модели для формирования прогноза.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зависимости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27d7eb6f2c7_0_15"/>
          <p:cNvSpPr txBox="1"/>
          <p:nvPr>
            <p:ph type="title"/>
          </p:nvPr>
        </p:nvSpPr>
        <p:spPr>
          <a:xfrm>
            <a:off x="500549" y="440977"/>
            <a:ext cx="8520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Качественная оценка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d7eb6f2c7_0_26"/>
          <p:cNvSpPr txBox="1"/>
          <p:nvPr/>
        </p:nvSpPr>
        <p:spPr>
          <a:xfrm>
            <a:off x="579900" y="1755150"/>
            <a:ext cx="79842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Качество документации модели.</a:t>
            </a: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Для обеспечения воспроизводимости модели необходима хорошая документация.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Оценить качество документации можно, определив, насколько хорошо задокументированы: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задачи, решаемые моделью;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пайплайн работы модели;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параметры модели для формирования прогноза.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зависимости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Подход к моделированию. На сколько оправдан выбор алгоритма?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27d7eb6f2c7_0_26"/>
          <p:cNvSpPr txBox="1"/>
          <p:nvPr>
            <p:ph type="title"/>
          </p:nvPr>
        </p:nvSpPr>
        <p:spPr>
          <a:xfrm>
            <a:off x="500549" y="440977"/>
            <a:ext cx="8520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Качественная оценка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d7eb6f2c7_0_31"/>
          <p:cNvSpPr txBox="1"/>
          <p:nvPr/>
        </p:nvSpPr>
        <p:spPr>
          <a:xfrm>
            <a:off x="579900" y="1755150"/>
            <a:ext cx="79842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Качество документации модели.</a:t>
            </a: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Для обеспечения воспроизводимости модели необходима хорошая документация.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Оценить качество документации можно, определив, насколько хорошо задокументированы: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задачи, решаемые моделью;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пайплайн работы модели;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параметры модели для формирования прогноза.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зависимости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Подход к моделированию. На сколько оправдан выбор алгоритма?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3.. Дополнительно можно проверить 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качество</a:t>
            </a: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разбиения на train/val/test.: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27d7eb6f2c7_0_31"/>
          <p:cNvSpPr txBox="1"/>
          <p:nvPr>
            <p:ph type="title"/>
          </p:nvPr>
        </p:nvSpPr>
        <p:spPr>
          <a:xfrm>
            <a:off x="500549" y="440977"/>
            <a:ext cx="85206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Качественная оценка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500549" y="440977"/>
            <a:ext cx="8520602" cy="891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Анализ разбиения</a:t>
            </a:r>
            <a:endParaRPr/>
          </a:p>
        </p:txBody>
      </p:sp>
      <p:pic>
        <p:nvPicPr>
          <p:cNvPr descr="Google Shape;148;p26"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99" y="2424423"/>
            <a:ext cx="8087802" cy="40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/>
        </p:nvSpPr>
        <p:spPr>
          <a:xfrm>
            <a:off x="455525" y="1315925"/>
            <a:ext cx="6503700" cy="8305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обучение параметров модели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подбор гипрепарамтеров и сравнение моделей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финальные метрики качества модели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500549" y="37960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Требования к контрольной выборке</a:t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500549" y="1901957"/>
            <a:ext cx="8520602" cy="4555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тестовая выборка должна содержать данные с продакш среды</a:t>
            </a:r>
            <a:endParaRPr/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распределение целевой переменной должно описывать реальные данные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нельзя делать over/under sampling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нельзя набирать из сторонних источников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желательно использовать свежие данные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желательно знать метрики для решения человеком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желательно знать % ошибочной разметки (с помощью разметки несколькими асессорами)</a:t>
            </a:r>
            <a:endParaRPr/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избегать “протечки” данных в обучающую или валидационную выборки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нельзя обучать извлечение признаков на контрольной выборке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если данные имеют временную природу, то их стоит разделить по времени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Случайная подвыборка</a:t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500549" y="3755699"/>
            <a:ext cx="8520602" cy="2724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используется, когда объекты не связаны временной зависимостью</a:t>
            </a:r>
            <a:endParaRPr/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нужно сэмплировать пропорционально балансу классов (stratified)</a:t>
            </a:r>
            <a:endParaRPr/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обязательно зафиксировать random_state, а лучше сохранить подвыборку отдельным артефактом</a:t>
            </a:r>
            <a:endParaRPr/>
          </a:p>
        </p:txBody>
      </p:sp>
      <p:pic>
        <p:nvPicPr>
          <p:cNvPr descr="Google Shape;167;p29"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100" y="1032501"/>
            <a:ext cx="4874701" cy="255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Разбиение по времени</a:t>
            </a:r>
            <a:endParaRPr/>
          </a:p>
        </p:txBody>
      </p:sp>
      <p:pic>
        <p:nvPicPr>
          <p:cNvPr descr="Google Shape;173;p30" id="197" name="Google Shape;1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49" y="1502931"/>
            <a:ext cx="8688960" cy="480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d7eb6f2c7_0_37"/>
          <p:cNvSpPr txBox="1"/>
          <p:nvPr>
            <p:ph type="title"/>
          </p:nvPr>
        </p:nvSpPr>
        <p:spPr>
          <a:xfrm>
            <a:off x="956224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Roboto"/>
              <a:buNone/>
            </a:pPr>
            <a:r>
              <a:rPr lang="en-US"/>
              <a:t>Количественная</a:t>
            </a:r>
            <a:r>
              <a:rPr lang="en-US" sz="4900">
                <a:solidFill>
                  <a:srgbClr val="FFFFFF"/>
                </a:solidFill>
              </a:rPr>
              <a:t> </a:t>
            </a:r>
            <a:r>
              <a:rPr lang="en-US"/>
              <a:t>оценка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1788274" y="1029500"/>
            <a:ext cx="7935302" cy="11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None/>
            </a:pPr>
            <a:r>
              <a:rPr lang="en-US" sz="2300"/>
              <a:t>Проверить, идет ли запись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766724" y="2728149"/>
            <a:ext cx="7935302" cy="11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Roboto"/>
              <a:buNone/>
            </a:pPr>
            <a:r>
              <a:rPr b="1" i="0" lang="en-US" sz="3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Roboto"/>
              <a:buNone/>
            </a:pPr>
            <a:r>
              <a:rPr b="1" i="0" lang="en-US" sz="3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&amp;&amp; слышно?</a:t>
            </a:r>
            <a:endParaRPr/>
          </a:p>
        </p:txBody>
      </p:sp>
      <p:pic>
        <p:nvPicPr>
          <p:cNvPr descr="Google Shape;75;p16"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74" y="4383575"/>
            <a:ext cx="702397" cy="70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6;p16" id="77" name="Google Shape;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255" y="4383575"/>
            <a:ext cx="702396" cy="70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7;p16" id="78" name="Google Shape;7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825" y="1376543"/>
            <a:ext cx="856425" cy="42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7eb6f2c7_0_47"/>
          <p:cNvSpPr txBox="1"/>
          <p:nvPr>
            <p:ph type="title"/>
          </p:nvPr>
        </p:nvSpPr>
        <p:spPr>
          <a:xfrm>
            <a:off x="500549" y="440980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Качество разбиение на train/val</a:t>
            </a:r>
            <a:endParaRPr/>
          </a:p>
        </p:txBody>
      </p:sp>
      <p:sp>
        <p:nvSpPr>
          <p:cNvPr id="208" name="Google Shape;208;g27d7eb6f2c7_0_47"/>
          <p:cNvSpPr txBox="1"/>
          <p:nvPr/>
        </p:nvSpPr>
        <p:spPr>
          <a:xfrm>
            <a:off x="417550" y="1177775"/>
            <a:ext cx="68580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матрицы признаков мы берем всю выборку, а в качестве целевой переменной – вектор из 0 и 1 (где 0 – объект обучающей выборки, 1 – объект тестовой выборки) при изначальном разбиении валидируемой модели.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Разбиваем выборку на k-фолдов (по умолчанию k=4).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Используем метод перекрестной проверки (cross-validation) получаем k значений метрики качества модели gini.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Усредняем полученные значения метрики качества модели gini (зеленая штрихпунктирная линия на графике Рис. 1).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27d7eb6f2c7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0" y="2894675"/>
            <a:ext cx="7384549" cy="36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d7eb6f2c7_0_56"/>
          <p:cNvSpPr txBox="1"/>
          <p:nvPr>
            <p:ph type="title"/>
          </p:nvPr>
        </p:nvSpPr>
        <p:spPr>
          <a:xfrm>
            <a:off x="50055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Дубликаты</a:t>
            </a:r>
            <a:endParaRPr/>
          </a:p>
        </p:txBody>
      </p:sp>
      <p:pic>
        <p:nvPicPr>
          <p:cNvPr id="215" name="Google Shape;215;g27d7eb6f2c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400" y="1392275"/>
            <a:ext cx="5015376" cy="49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d7eb6f2c7_0_63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PSI (Population Stability Index)</a:t>
            </a:r>
            <a:endParaRPr/>
          </a:p>
        </p:txBody>
      </p:sp>
      <p:pic>
        <p:nvPicPr>
          <p:cNvPr id="221" name="Google Shape;221;g27d7eb6f2c7_0_63"/>
          <p:cNvPicPr preferRelativeResize="0"/>
          <p:nvPr/>
        </p:nvPicPr>
        <p:blipFill rotWithShape="1">
          <a:blip r:embed="rId3">
            <a:alphaModFix/>
          </a:blip>
          <a:srcRect b="7234" l="0" r="0" t="4861"/>
          <a:stretch/>
        </p:blipFill>
        <p:spPr>
          <a:xfrm>
            <a:off x="969450" y="1454338"/>
            <a:ext cx="3112500" cy="8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7d7eb6f2c7_0_63"/>
          <p:cNvSpPr txBox="1"/>
          <p:nvPr/>
        </p:nvSpPr>
        <p:spPr>
          <a:xfrm>
            <a:off x="451675" y="2356313"/>
            <a:ext cx="7816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Определите два момента времени или две группы данных: Сначала определите, что вы хотите сравнить. Это могут быть два разных периода времени, например, до и после внедрения модели машинного обучения, или две разные группы клиентов или продуктов, которые вы хотите сравнить.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Разбейте данные на бины: Разделите данные на бины или интервалы, например, квантили, идентифицированные на основе первого набора данных (ссылка или периода времени). Эти бины будут использоваться для оценки распределения данных.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Вычислите распределение данных в каждом бине: Для каждого бина вычислите процентное распределение данных в первом и втором наборе данных или группе. Это можно сделать с помощью гистограмм или с помощью функций, таких как numpy.histogram или pandas.cut.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Вычислите PSI для каждого бина: Для каждого бина вычислите PSI, используя следующую формулу:</a:t>
            </a:r>
            <a:b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PSI = Σ [(D1 - V0) * ln(D1 / V0)]</a:t>
            </a:r>
            <a:b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D1 - процент данных в бине для второго набора данных или группы.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V0 - процент данных в бине для первого набора данных или группы.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Суммируйте PSI для всех бинов: Сложите значения PSI для всех бинов, чтобы получить общий PSI для сравнения двух наборов данных или групп.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Интерпретируйте результат: PSI представляет собой меру изменений между распределениями данных. Обычно считается, что PSI до 0,1 означает небольшие изменения, от 0,1 до 0,25 - умеренные изменения, и больше 0,25 - значительные изменения. Оцените результаты в контексте вашей задачи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d7eb6f2c7_0_77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lang="en-US"/>
              <a:t>PSI (Population Stability Index)</a:t>
            </a:r>
            <a:endParaRPr/>
          </a:p>
        </p:txBody>
      </p:sp>
      <p:pic>
        <p:nvPicPr>
          <p:cNvPr id="228" name="Google Shape;228;g27d7eb6f2c7_0_77"/>
          <p:cNvPicPr preferRelativeResize="0"/>
          <p:nvPr/>
        </p:nvPicPr>
        <p:blipFill rotWithShape="1">
          <a:blip r:embed="rId3">
            <a:alphaModFix/>
          </a:blip>
          <a:srcRect b="0" l="1273" r="0" t="0"/>
          <a:stretch/>
        </p:blipFill>
        <p:spPr>
          <a:xfrm>
            <a:off x="549900" y="1301550"/>
            <a:ext cx="5339598" cy="50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d7eb6f2c7_0_89"/>
          <p:cNvSpPr txBox="1"/>
          <p:nvPr>
            <p:ph type="title"/>
          </p:nvPr>
        </p:nvSpPr>
        <p:spPr>
          <a:xfrm>
            <a:off x="311700" y="450805"/>
            <a:ext cx="8520600" cy="13062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Permutation test</a:t>
            </a:r>
            <a:endParaRPr/>
          </a:p>
        </p:txBody>
      </p:sp>
      <p:pic>
        <p:nvPicPr>
          <p:cNvPr id="234" name="Google Shape;234;g27d7eb6f2c7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" y="1384575"/>
            <a:ext cx="4432550" cy="33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7d7eb6f2c7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700" y="2749475"/>
            <a:ext cx="4261324" cy="31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d7eb6f2c7_0_84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Еще немного тестов: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Изменение</a:t>
            </a:r>
            <a:r>
              <a:rPr b="0" lang="en-US" sz="2077"/>
              <a:t> метрики на out-of-time</a:t>
            </a:r>
            <a:endParaRPr b="0" sz="20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d7eb6f2c7_0_96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Еще немного тестов: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Изменение метрики на out-of-time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Доверительный интервал метрики качества</a:t>
            </a:r>
            <a:endParaRPr b="0" sz="207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d7eb6f2c7_0_100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Еще немного тестов: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Изменение метрики на out-of-time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Доверительный интервал метрики качества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Калибровка модели</a:t>
            </a:r>
            <a:endParaRPr b="0" sz="207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d7eb6f2c7_0_108"/>
          <p:cNvSpPr txBox="1"/>
          <p:nvPr>
            <p:ph type="title"/>
          </p:nvPr>
        </p:nvSpPr>
        <p:spPr>
          <a:xfrm>
            <a:off x="956224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-US" sz="7200"/>
              <a:t>Примеры из практики</a:t>
            </a:r>
            <a:endParaRPr sz="7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d7eb6f2c7_0_133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Примеры из практики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Важность внешнего аудита (оверфит под тестовую выборку)</a:t>
            </a:r>
            <a:endParaRPr b="0" sz="207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500549" y="1094950"/>
            <a:ext cx="8520602" cy="264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None/>
            </a:pPr>
            <a:r>
              <a:rPr lang="en-US"/>
              <a:t>Стратегии в</a:t>
            </a:r>
            <a:r>
              <a:rPr lang="en-US" sz="3700"/>
              <a:t>алидаци</a:t>
            </a:r>
            <a:r>
              <a:rPr lang="en-US"/>
              <a:t>и</a:t>
            </a:r>
            <a:r>
              <a:rPr lang="en-US" sz="3700"/>
              <a:t> моделей</a:t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500549" y="609749"/>
            <a:ext cx="7796702" cy="1056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Font typeface="Helvetica Neue"/>
              <a:buNone/>
            </a:pPr>
            <a:r>
              <a:rPr lang="en-US">
                <a:solidFill>
                  <a:srgbClr val="013D85"/>
                </a:solidFill>
              </a:rPr>
              <a:t>Тема вебинара</a:t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630000" y="373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3135425" y="417497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Дудкин Антон</a:t>
            </a:r>
            <a:endParaRPr b="1" sz="17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135425" y="4575175"/>
            <a:ext cx="5856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DBrain / Senior DL Engineer</a:t>
            </a:r>
            <a:endParaRPr b="1" sz="242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2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Telegram:</a:t>
            </a:r>
            <a:endParaRPr b="1" sz="242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@ad_tony</a:t>
            </a:r>
            <a:endParaRPr b="1" sz="242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675" y="3991543"/>
            <a:ext cx="1921599" cy="192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d7eb6f2c7_0_141"/>
          <p:cNvSpPr txBox="1"/>
          <p:nvPr>
            <p:ph type="title"/>
          </p:nvPr>
        </p:nvSpPr>
        <p:spPr>
          <a:xfrm>
            <a:off x="264900" y="440975"/>
            <a:ext cx="85206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Примеры из практики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Важность внешнего аудита (оверфит под тестовую выборку)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Замена модели решающим правилом</a:t>
            </a:r>
            <a:endParaRPr b="0" sz="207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d7eb6f2c7_0_137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Примеры из практики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Важность внешнего аудита (оверфит под тестовую выборку)</a:t>
            </a:r>
            <a:endParaRPr b="0" sz="2077">
              <a:solidFill>
                <a:schemeClr val="dk1"/>
              </a:solidFill>
            </a:endParaRPr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Замена модели решающим правилом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Дубликаты</a:t>
            </a:r>
            <a:endParaRPr b="0" sz="207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d7eb6f2c7_0_145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Примеры из практики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Важность внешнего аудита (оверфит под тестовую выборку)</a:t>
            </a:r>
            <a:endParaRPr b="0" sz="2077">
              <a:solidFill>
                <a:schemeClr val="dk1"/>
              </a:solidFill>
            </a:endParaRPr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Замена модели решающим правилом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Дубликаты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Падение метрик CV - модели document recognition</a:t>
            </a:r>
            <a:endParaRPr b="0" sz="2077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d7eb6f2c7_0_149"/>
          <p:cNvSpPr txBox="1"/>
          <p:nvPr>
            <p:ph type="title"/>
          </p:nvPr>
        </p:nvSpPr>
        <p:spPr>
          <a:xfrm>
            <a:off x="264900" y="440976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lang="en-US"/>
              <a:t>Примеры из практики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4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Важность внешнего аудита (оверфит под тестовую выборку)</a:t>
            </a:r>
            <a:endParaRPr b="0" sz="2077">
              <a:solidFill>
                <a:schemeClr val="dk1"/>
              </a:solidFill>
            </a:endParaRPr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0" lang="en-US" sz="2077">
                <a:solidFill>
                  <a:schemeClr val="dk1"/>
                </a:solidFill>
              </a:rPr>
              <a:t>Замена модели решающим правилом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Дубликаты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Падение метрик CV - модели document recognition</a:t>
            </a:r>
            <a:endParaRPr b="0" sz="2077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en-US" sz="2077"/>
              <a:t>Как калибровка конфиденса модели экономит деньги в Dbrain.</a:t>
            </a:r>
            <a:endParaRPr b="0" sz="2077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956224" y="528525"/>
            <a:ext cx="7706102" cy="545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-US" sz="7200"/>
              <a:t>Заключение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Слайд с тезисами занятия</a:t>
            </a:r>
            <a:endParaRPr/>
          </a:p>
        </p:txBody>
      </p:sp>
      <p:sp>
        <p:nvSpPr>
          <p:cNvPr id="291" name="Google Shape;291;p30"/>
          <p:cNvSpPr txBox="1"/>
          <p:nvPr>
            <p:ph idx="4294967295" type="body"/>
          </p:nvPr>
        </p:nvSpPr>
        <p:spPr>
          <a:xfrm>
            <a:off x="544449" y="1121224"/>
            <a:ext cx="7796702" cy="1056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en-US" sz="1500">
                <a:solidFill>
                  <a:srgbClr val="013D85"/>
                </a:solidFill>
              </a:rPr>
              <a:t>Подведем итоги</a:t>
            </a:r>
            <a:endParaRPr/>
          </a:p>
        </p:txBody>
      </p:sp>
      <p:graphicFrame>
        <p:nvGraphicFramePr>
          <p:cNvPr id="292" name="Google Shape;292;p30"/>
          <p:cNvGraphicFramePr/>
          <p:nvPr/>
        </p:nvGraphicFramePr>
        <p:xfrm>
          <a:off x="952500" y="2058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{CB1A5436-F1E6-4993-9395-A8C5147275C4}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3D85"/>
                        </a:buClr>
                        <a:buSzPts val="1700"/>
                        <a:buFont typeface="Roboto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Roboto"/>
                        <a:buNone/>
                      </a:pPr>
                      <a:r>
                        <a:rPr lang="en-US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</a:t>
                      </a:r>
                      <a:r>
                        <a:rPr lang="en-US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ли</a:t>
                      </a:r>
                      <a:r>
                        <a:rPr lang="en-US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цели валидации моделей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3D85"/>
                        </a:buClr>
                        <a:buSzPts val="1700"/>
                        <a:buFont typeface="Roboto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Roboto"/>
                        <a:buNone/>
                      </a:pPr>
                      <a:r>
                        <a:rPr lang="en-US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Познакомились с подходами валидации моделей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Следующий вебинар</a:t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2024550" y="2325224"/>
            <a:ext cx="6156901" cy="563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500"/>
              <a:buFont typeface="Roboto"/>
              <a:buNone/>
            </a:pPr>
            <a:r>
              <a:rPr b="1" i="0" lang="en-US" sz="2500" u="none" cap="none" strike="noStrik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Анализ моделей</a:t>
            </a:r>
            <a:endParaRPr/>
          </a:p>
        </p:txBody>
      </p:sp>
      <p:pic>
        <p:nvPicPr>
          <p:cNvPr descr="Google Shape;233;p40" id="299" name="Google Shape;2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24" y="1975774"/>
            <a:ext cx="901551" cy="9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1262549" y="4372550"/>
            <a:ext cx="1766400" cy="1046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Ссылка на вебинар будет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ЛК за 15 минут</a:t>
            </a:r>
            <a:endParaRPr/>
          </a:p>
        </p:txBody>
      </p:sp>
      <p:pic>
        <p:nvPicPr>
          <p:cNvPr descr="Google Shape;235;p40"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824" y="4415825"/>
            <a:ext cx="439551" cy="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956224" y="147524"/>
            <a:ext cx="7695602" cy="5454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Roboto"/>
              <a:buNone/>
            </a:pPr>
            <a:r>
              <a:rPr lang="en-US" sz="4900">
                <a:solidFill>
                  <a:srgbClr val="FFFFFF"/>
                </a:solidFill>
              </a:rPr>
              <a:t>Вопросы?</a:t>
            </a:r>
            <a:endParaRPr/>
          </a:p>
        </p:txBody>
      </p:sp>
      <p:pic>
        <p:nvPicPr>
          <p:cNvPr descr="Google Shape;257;p43"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3949989"/>
            <a:ext cx="662536" cy="66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1750799" y="3958006"/>
            <a:ext cx="3000001" cy="640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/>
          </a:p>
        </p:txBody>
      </p:sp>
      <p:pic>
        <p:nvPicPr>
          <p:cNvPr descr="Google Shape;259;p43" id="309" name="Google Shape;3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725" y="3949989"/>
            <a:ext cx="662536" cy="66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/>
        </p:nvSpPr>
        <p:spPr>
          <a:xfrm>
            <a:off x="5119475" y="3958006"/>
            <a:ext cx="3000001" cy="640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Маршрут вебинара</a:t>
            </a:r>
            <a:endParaRPr/>
          </a:p>
        </p:txBody>
      </p:sp>
      <p:grpSp>
        <p:nvGrpSpPr>
          <p:cNvPr id="94" name="Google Shape;94;p4"/>
          <p:cNvGrpSpPr/>
          <p:nvPr/>
        </p:nvGrpSpPr>
        <p:grpSpPr>
          <a:xfrm>
            <a:off x="881549" y="1405775"/>
            <a:ext cx="3384902" cy="501602"/>
            <a:chOff x="0" y="0"/>
            <a:chExt cx="3384900" cy="501601"/>
          </a:xfrm>
        </p:grpSpPr>
        <p:sp>
          <p:nvSpPr>
            <p:cNvPr id="95" name="Google Shape;95;p4"/>
            <p:cNvSpPr/>
            <p:nvPr/>
          </p:nvSpPr>
          <p:spPr>
            <a:xfrm>
              <a:off x="0" y="0"/>
              <a:ext cx="3384900" cy="501601"/>
            </a:xfrm>
            <a:prstGeom prst="roundRect">
              <a:avLst>
                <a:gd fmla="val 16667" name="adj"/>
              </a:avLst>
            </a:prstGeom>
            <a:solidFill>
              <a:srgbClr val="8B8EE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4"/>
            <p:cNvSpPr txBox="1"/>
            <p:nvPr/>
          </p:nvSpPr>
          <p:spPr>
            <a:xfrm>
              <a:off x="203060" y="45074"/>
              <a:ext cx="2978780" cy="411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валидации</a:t>
              </a: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81549" y="2321784"/>
            <a:ext cx="3384902" cy="501602"/>
            <a:chOff x="0" y="0"/>
            <a:chExt cx="3384900" cy="501601"/>
          </a:xfrm>
        </p:grpSpPr>
        <p:sp>
          <p:nvSpPr>
            <p:cNvPr id="98" name="Google Shape;98;p4"/>
            <p:cNvSpPr/>
            <p:nvPr/>
          </p:nvSpPr>
          <p:spPr>
            <a:xfrm>
              <a:off x="0" y="0"/>
              <a:ext cx="3384900" cy="501601"/>
            </a:xfrm>
            <a:prstGeom prst="roundRect">
              <a:avLst>
                <a:gd fmla="val 16667" name="adj"/>
              </a:avLst>
            </a:prstGeom>
            <a:solidFill>
              <a:srgbClr val="8B8EE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4"/>
            <p:cNvSpPr txBox="1"/>
            <p:nvPr/>
          </p:nvSpPr>
          <p:spPr>
            <a:xfrm>
              <a:off x="203060" y="45074"/>
              <a:ext cx="2978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Качественная оценка</a:t>
              </a:r>
              <a:endParaRPr/>
            </a:p>
          </p:txBody>
        </p:sp>
      </p:grpSp>
      <p:grpSp>
        <p:nvGrpSpPr>
          <p:cNvPr id="100" name="Google Shape;100;p4"/>
          <p:cNvGrpSpPr/>
          <p:nvPr/>
        </p:nvGrpSpPr>
        <p:grpSpPr>
          <a:xfrm>
            <a:off x="881549" y="3237813"/>
            <a:ext cx="3384902" cy="501602"/>
            <a:chOff x="0" y="0"/>
            <a:chExt cx="3384900" cy="501601"/>
          </a:xfrm>
        </p:grpSpPr>
        <p:sp>
          <p:nvSpPr>
            <p:cNvPr id="101" name="Google Shape;101;p4"/>
            <p:cNvSpPr/>
            <p:nvPr/>
          </p:nvSpPr>
          <p:spPr>
            <a:xfrm>
              <a:off x="0" y="0"/>
              <a:ext cx="3384900" cy="501601"/>
            </a:xfrm>
            <a:prstGeom prst="roundRect">
              <a:avLst>
                <a:gd fmla="val 16667" name="adj"/>
              </a:avLst>
            </a:prstGeom>
            <a:solidFill>
              <a:srgbClr val="8B8EE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203060" y="45074"/>
              <a:ext cx="2978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Количественная оценка</a:t>
              </a: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881549" y="4153827"/>
            <a:ext cx="3384902" cy="501602"/>
            <a:chOff x="0" y="0"/>
            <a:chExt cx="3384900" cy="501601"/>
          </a:xfrm>
        </p:grpSpPr>
        <p:sp>
          <p:nvSpPr>
            <p:cNvPr id="104" name="Google Shape;104;p4"/>
            <p:cNvSpPr/>
            <p:nvPr/>
          </p:nvSpPr>
          <p:spPr>
            <a:xfrm>
              <a:off x="0" y="0"/>
              <a:ext cx="3384900" cy="501601"/>
            </a:xfrm>
            <a:prstGeom prst="roundRect">
              <a:avLst>
                <a:gd fmla="val 16667" name="adj"/>
              </a:avLst>
            </a:prstGeom>
            <a:solidFill>
              <a:srgbClr val="8B8EE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4"/>
            <p:cNvSpPr txBox="1"/>
            <p:nvPr/>
          </p:nvSpPr>
          <p:spPr>
            <a:xfrm>
              <a:off x="203060" y="45074"/>
              <a:ext cx="2978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Пример</a:t>
              </a: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ы </a:t>
              </a:r>
              <a:r>
                <a:rPr b="0" i="0" lang="en-US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из практики</a:t>
              </a:r>
              <a:endParaRPr/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869925" y="5189725"/>
            <a:ext cx="3384901" cy="501602"/>
            <a:chOff x="0" y="0"/>
            <a:chExt cx="3384900" cy="501601"/>
          </a:xfrm>
        </p:grpSpPr>
        <p:sp>
          <p:nvSpPr>
            <p:cNvPr id="107" name="Google Shape;107;p4"/>
            <p:cNvSpPr/>
            <p:nvPr/>
          </p:nvSpPr>
          <p:spPr>
            <a:xfrm>
              <a:off x="0" y="0"/>
              <a:ext cx="3384900" cy="501601"/>
            </a:xfrm>
            <a:prstGeom prst="roundRect">
              <a:avLst>
                <a:gd fmla="val 16667" name="adj"/>
              </a:avLst>
            </a:prstGeom>
            <a:solidFill>
              <a:srgbClr val="8B8EE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4"/>
            <p:cNvSpPr txBox="1"/>
            <p:nvPr/>
          </p:nvSpPr>
          <p:spPr>
            <a:xfrm>
              <a:off x="203060" y="45074"/>
              <a:ext cx="2978780" cy="411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Roboto"/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Заключение</a:t>
              </a:r>
              <a:endParaRPr/>
            </a:p>
          </p:txBody>
        </p:sp>
      </p:grpSp>
      <p:sp>
        <p:nvSpPr>
          <p:cNvPr id="109" name="Google Shape;109;p4"/>
          <p:cNvSpPr/>
          <p:nvPr/>
        </p:nvSpPr>
        <p:spPr>
          <a:xfrm>
            <a:off x="627380" y="1656079"/>
            <a:ext cx="3892550" cy="915671"/>
          </a:xfrm>
          <a:custGeom>
            <a:rect b="b" l="l" r="r" t="t"/>
            <a:pathLst>
              <a:path extrusionOk="0" h="21600" w="21600">
                <a:moveTo>
                  <a:pt x="1409" y="0"/>
                </a:moveTo>
                <a:lnTo>
                  <a:pt x="0" y="0"/>
                </a:lnTo>
                <a:lnTo>
                  <a:pt x="0" y="10785"/>
                </a:lnTo>
                <a:lnTo>
                  <a:pt x="21600" y="10785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27380" y="2571750"/>
            <a:ext cx="3892550" cy="915670"/>
          </a:xfrm>
          <a:custGeom>
            <a:rect b="b" l="l" r="r" t="t"/>
            <a:pathLst>
              <a:path extrusionOk="0" h="21600" w="21600">
                <a:moveTo>
                  <a:pt x="1409" y="0"/>
                </a:moveTo>
                <a:lnTo>
                  <a:pt x="0" y="0"/>
                </a:lnTo>
                <a:lnTo>
                  <a:pt x="0" y="10815"/>
                </a:lnTo>
                <a:lnTo>
                  <a:pt x="21600" y="10815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627380" y="3487420"/>
            <a:ext cx="3892550" cy="916940"/>
          </a:xfrm>
          <a:custGeom>
            <a:rect b="b" l="l" r="r" t="t"/>
            <a:pathLst>
              <a:path extrusionOk="0" h="21600" w="21600">
                <a:moveTo>
                  <a:pt x="1409" y="0"/>
                </a:moveTo>
                <a:lnTo>
                  <a:pt x="0" y="0"/>
                </a:ln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20191" y="21600"/>
                </a:lnTo>
              </a:path>
            </a:pathLst>
          </a:cu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27380" y="4404360"/>
            <a:ext cx="1934211" cy="784861"/>
          </a:xfrm>
          <a:custGeom>
            <a:rect b="b" l="l" r="r" t="t"/>
            <a:pathLst>
              <a:path extrusionOk="0" h="21600" w="21600">
                <a:moveTo>
                  <a:pt x="2837" y="0"/>
                </a:moveTo>
                <a:lnTo>
                  <a:pt x="0" y="0"/>
                </a:lnTo>
                <a:lnTo>
                  <a:pt x="0" y="14260"/>
                </a:lnTo>
                <a:lnTo>
                  <a:pt x="21600" y="1426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вебинара</a:t>
            </a:r>
            <a:endParaRPr/>
          </a:p>
        </p:txBody>
      </p:sp>
      <p:sp>
        <p:nvSpPr>
          <p:cNvPr id="118" name="Google Shape;118;p5"/>
          <p:cNvSpPr txBox="1"/>
          <p:nvPr>
            <p:ph idx="4294967295" type="body"/>
          </p:nvPr>
        </p:nvSpPr>
        <p:spPr>
          <a:xfrm>
            <a:off x="544449" y="1121224"/>
            <a:ext cx="7796702" cy="1056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en-US" sz="1500">
                <a:solidFill>
                  <a:srgbClr val="013D85"/>
                </a:solidFill>
              </a:rPr>
              <a:t>После занятия вы сможете</a:t>
            </a:r>
            <a:endParaRPr/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952500" y="2058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{CB1A5436-F1E6-4993-9395-A8C5147275C4}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3D85"/>
                        </a:buClr>
                        <a:buSzPts val="1700"/>
                        <a:buFont typeface="Roboto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Roboto"/>
                        <a:buNone/>
                      </a:pPr>
                      <a:r>
                        <a:rPr lang="en-US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Описать цели валидации моделей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3D85"/>
                        </a:buClr>
                        <a:buSzPts val="1700"/>
                        <a:buFont typeface="Roboto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Roboto"/>
                        <a:buNone/>
                      </a:pPr>
                      <a:r>
                        <a:rPr lang="en-US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 с подходами валидации моделей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Смысл</a:t>
            </a:r>
            <a:endParaRPr/>
          </a:p>
        </p:txBody>
      </p:sp>
      <p:sp>
        <p:nvSpPr>
          <p:cNvPr id="125" name="Google Shape;125;p6"/>
          <p:cNvSpPr txBox="1"/>
          <p:nvPr>
            <p:ph idx="4294967295" type="body"/>
          </p:nvPr>
        </p:nvSpPr>
        <p:spPr>
          <a:xfrm>
            <a:off x="544449" y="1121224"/>
            <a:ext cx="7796702" cy="1056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en-US" sz="1500">
                <a:solidFill>
                  <a:srgbClr val="013D85"/>
                </a:solidFill>
              </a:rPr>
              <a:t>Зачем вам это уметь</a:t>
            </a:r>
            <a:endParaRPr/>
          </a:p>
        </p:txBody>
      </p:sp>
      <p:graphicFrame>
        <p:nvGraphicFramePr>
          <p:cNvPr id="126" name="Google Shape;126;p6"/>
          <p:cNvGraphicFramePr/>
          <p:nvPr/>
        </p:nvGraphicFramePr>
        <p:xfrm>
          <a:off x="952500" y="2058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{CB1A5436-F1E6-4993-9395-A8C5147275C4}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3D85"/>
                        </a:buClr>
                        <a:buSzPts val="1700"/>
                        <a:buFont typeface="Roboto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Roboto"/>
                        <a:buNone/>
                      </a:pPr>
                      <a:r>
                        <a:rPr lang="en-US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Снизить риски деплоя “плохой модели” в продакшн.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500549" y="440980"/>
            <a:ext cx="8520602" cy="13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Кривая ML проекта</a:t>
            </a:r>
            <a:endParaRPr/>
          </a:p>
        </p:txBody>
      </p:sp>
      <p:pic>
        <p:nvPicPr>
          <p:cNvPr descr="Google Shape;131;p23"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2775"/>
            <a:ext cx="9144000" cy="462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956224" y="528525"/>
            <a:ext cx="7706102" cy="545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Roboto"/>
              <a:buNone/>
            </a:pPr>
            <a:r>
              <a:rPr lang="en-US" sz="4900">
                <a:solidFill>
                  <a:srgbClr val="FFFFFF"/>
                </a:solidFill>
              </a:rPr>
              <a:t>Цели валидации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7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Светлая тем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